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302" r:id="rId2"/>
    <p:sldId id="301" r:id="rId3"/>
    <p:sldId id="303" r:id="rId4"/>
    <p:sldId id="314" r:id="rId5"/>
    <p:sldId id="316" r:id="rId6"/>
    <p:sldId id="304" r:id="rId7"/>
    <p:sldId id="318" r:id="rId8"/>
    <p:sldId id="323" r:id="rId9"/>
    <p:sldId id="322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FF"/>
    <a:srgbClr val="CC0000"/>
    <a:srgbClr val="0033CC"/>
    <a:srgbClr val="FF0000"/>
    <a:srgbClr val="0000FF"/>
    <a:srgbClr val="80008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2" autoAdjust="0"/>
    <p:restoredTop sz="94660"/>
  </p:normalViewPr>
  <p:slideViewPr>
    <p:cSldViewPr>
      <p:cViewPr>
        <p:scale>
          <a:sx n="100" d="100"/>
          <a:sy n="100" d="100"/>
        </p:scale>
        <p:origin x="-522" y="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B15744-E4EC-4EFA-AFE5-99B59EC7CD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B897F-6D54-4313-88D0-8B192B4CA4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4B7400-65E9-4BF0-AA3D-94E4E632D0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50A655-5653-4D50-B1D8-A020BF9702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B3981E-78C5-4582-9542-C0D7C7EDD6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21F4A6-40C3-46BF-990E-3623B628D0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7D8628-F7FC-4979-A433-616753352C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CFF81-0FA1-4345-A8DF-2A60A6532A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28873A-C09C-48DF-8B81-3774B764D2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825CF7-9E0F-455E-A4BD-2FAD7216F6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B8AA2F-14AC-46EF-BCA5-F21FC895C2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AD5E248C-00C7-4188-8324-E80170CCD1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 spd="slow">
    <p:wheel spokes="1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(&#1043;&#1077;&#1085;&#1076;&#1077;&#1088;&#1085;&#1099;&#1081;%20&#1087;&#1086;&#1076;&#1093;&#1086;&#1076;%20&#1087;&#1086;%20&#1087;&#1086;&#1083;&#1086;&#1074;&#1086;&#1084;&#1091;%20&#1088;&#1072;&#1079;&#1083;&#1080;&#1095;&#1080;&#1102;%20&#1076;&#1077;&#1090;&#1077;&#1081;%20(%20&#1084;&#1072;&#1083;&#1100;&#1095;&#1080;&#1082;-&#1076;&#1077;&#1074;&#1086;&#1095;&#1082;&#1072;).mp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48;&#1085;&#1076;&#1080;&#1074;&#1080;&#1076;&#1091;&#1072;&#1083;&#1100;&#1085;&#1099;&#1081;%20%20&#1087;&#1086;&#1076;&#1093;&#1086;&#1076;%20&#1087;&#1086;%20&#1089;&#1086;&#1089;&#1090;&#1086;&#1103;&#1085;&#1080;&#1102;%20&#1079;&#1076;&#1086;&#1088;&#1086;&#1074;&#1100;&#1103;.mp4" TargetMode="External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1048;&#1085;&#1076;&#1080;&#1074;&#1080;&#1076;&#1091;&#1072;&#1083;&#1100;&#1085;&#1099;&#1081;%20&#1087;&#1086;&#1076;&#1093;&#1086;&#1076;%20&#1087;&#1086;%20&#1092;&#1080;&#1079;&#1080;&#1095;&#1077;&#1089;&#1082;&#1086;&#1081;%20&#1087;&#1086;&#1076;&#1075;&#1086;&#1090;&#1086;&#1074;&#1083;&#1077;&#1085;&#1085;&#1086;&#1089;&#1090;&#1080;%20&#1076;&#1077;&#1090;&#1077;&#1081;.mp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59;&#1095;&#1077;&#1090;%20&#1092;&#1080;&#1079;&#1080;&#1095;&#1077;&#1089;&#1082;&#1086;&#1081;%20&#1085;&#1072;&#1075;&#1088;&#1091;&#1079;&#1082;&#1080;.mp4" TargetMode="External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6002" y="2348880"/>
            <a:ext cx="7920880" cy="3024336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«Организация процесса физического воспитания и проведение мероприятий по физической культуре в зависимости от пола, возраста и состояния здоровья»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rgbClr val="002060"/>
                </a:solidFill>
                <a:effectLst/>
                <a:latin typeface="Calibri"/>
              </a:rPr>
              <a:t/>
            </a:r>
            <a:br>
              <a:rPr lang="ru-RU" sz="2000" b="1" i="1" dirty="0">
                <a:solidFill>
                  <a:srgbClr val="002060"/>
                </a:solidFill>
                <a:effectLst/>
                <a:latin typeface="Calibri"/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99592" y="260648"/>
            <a:ext cx="7820372" cy="144016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fontAlgn="auto">
              <a:spcAft>
                <a:spcPts val="0"/>
              </a:spcAft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24253" y="5301208"/>
            <a:ext cx="712262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endParaRPr lang="ru-RU" sz="1600" b="1" i="1" dirty="0" smtClean="0">
              <a:solidFill>
                <a:srgbClr val="002060"/>
              </a:solidFill>
              <a:latin typeface="Calibri"/>
            </a:endParaRPr>
          </a:p>
          <a:p>
            <a:pPr algn="r">
              <a:defRPr/>
            </a:pP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воспитатель МДОАУ «Детский сад № 10»</a:t>
            </a:r>
          </a:p>
          <a:p>
            <a:pPr algn="r">
              <a:defRPr/>
            </a:pPr>
            <a:r>
              <a:rPr lang="ru-RU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Крепина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Юлия Сергеевна</a:t>
            </a:r>
            <a:endParaRPr lang="ru-RU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94151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81376" y="188640"/>
            <a:ext cx="755512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Способы организации процесса физического </a:t>
            </a:r>
            <a:r>
              <a:rPr lang="ru-RU" alt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воспитания в зависимости от индивидуальных особенностей детей</a:t>
            </a:r>
            <a:endParaRPr lang="ru-RU" altLang="ru-RU" sz="36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1115616" y="1988840"/>
            <a:ext cx="7704856" cy="5179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altLang="ru-RU" sz="2400" kern="0" dirty="0">
                <a:latin typeface="Arial" panose="020B0604020202020204" pitchFamily="34" charset="0"/>
                <a:cs typeface="Arial" panose="020B0604020202020204" pitchFamily="34" charset="0"/>
              </a:rPr>
              <a:t>половое различие детей (мальчик-девочка);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altLang="ru-RU" sz="2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altLang="ru-RU" sz="2400" kern="0" dirty="0">
                <a:latin typeface="Arial" panose="020B0604020202020204" pitchFamily="34" charset="0"/>
                <a:cs typeface="Arial" panose="020B0604020202020204" pitchFamily="34" charset="0"/>
              </a:rPr>
              <a:t>состояние здоровья (группа здоровья</a:t>
            </a:r>
            <a:r>
              <a:rPr lang="ru-RU" altLang="ru-RU" sz="2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altLang="ru-RU" sz="2400" kern="0" dirty="0">
                <a:latin typeface="Arial" panose="020B0604020202020204" pitchFamily="34" charset="0"/>
                <a:cs typeface="Arial" panose="020B0604020202020204" pitchFamily="34" charset="0"/>
              </a:rPr>
              <a:t>физическая подготовленность детей (уровень физ. развития</a:t>
            </a:r>
            <a:r>
              <a:rPr lang="ru-RU" altLang="ru-RU" sz="2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altLang="ru-RU" sz="2400" kern="0" dirty="0">
                <a:latin typeface="Arial" panose="020B0604020202020204" pitchFamily="34" charset="0"/>
                <a:cs typeface="Arial" panose="020B0604020202020204" pitchFamily="34" charset="0"/>
              </a:rPr>
              <a:t>учет физической нагрузки во время восстановительного периода после перенесенного </a:t>
            </a:r>
            <a:r>
              <a:rPr lang="ru-RU" altLang="ru-RU" sz="2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заболевания</a:t>
            </a:r>
            <a:endParaRPr lang="ru-RU" altLang="ru-RU" sz="2800" kern="0" dirty="0" smtClean="0"/>
          </a:p>
        </p:txBody>
      </p:sp>
    </p:spTree>
    <p:extLst>
      <p:ext uri="{BB962C8B-B14F-4D97-AF65-F5344CB8AC3E}">
        <p14:creationId xmlns:p14="http://schemas.microsoft.com/office/powerpoint/2010/main" val="21646313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348880"/>
            <a:ext cx="7820372" cy="2794678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rgbClr val="002060"/>
                </a:solidFill>
                <a:effectLst/>
                <a:latin typeface="Calibri"/>
              </a:rPr>
              <a:t/>
            </a:r>
            <a:br>
              <a:rPr lang="ru-RU" sz="2000" b="1" i="1" dirty="0">
                <a:solidFill>
                  <a:srgbClr val="002060"/>
                </a:solidFill>
                <a:effectLst/>
                <a:latin typeface="Calibri"/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755576" y="404664"/>
            <a:ext cx="8234883" cy="2520281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just" fontAlgn="auto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b="1" dirty="0" smtClean="0"/>
              <a:t> </a:t>
            </a:r>
            <a:r>
              <a:rPr lang="ru-RU" altLang="ru-RU" b="1" dirty="0"/>
              <a:t> </a:t>
            </a:r>
            <a:r>
              <a:rPr lang="ru-RU" altLang="ru-RU" b="1" dirty="0" smtClean="0"/>
              <a:t>                              </a:t>
            </a:r>
            <a:r>
              <a:rPr lang="ru-RU" altLang="ru-RU" sz="128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Гендерное </a:t>
            </a:r>
            <a:r>
              <a:rPr lang="ru-RU" altLang="ru-RU" sz="128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воспитание </a:t>
            </a:r>
            <a:r>
              <a:rPr lang="ru-RU" altLang="ru-RU" sz="128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altLang="ru-RU" sz="51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altLang="ru-RU" sz="9600" dirty="0" smtClean="0"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sz="96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 </a:t>
            </a:r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  педагогического процесса с учётом </a:t>
            </a:r>
            <a:r>
              <a:rPr lang="ru-RU" sz="9600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половой</a:t>
            </a:r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  идентичности, особенностей̆ развития </a:t>
            </a:r>
            <a:r>
              <a:rPr lang="ru-RU" sz="9600" dirty="0" smtClean="0">
                <a:latin typeface="Arial" panose="020B0604020202020204" pitchFamily="34" charset="0"/>
                <a:cs typeface="Arial" panose="020B0604020202020204" pitchFamily="34" charset="0"/>
              </a:rPr>
              <a:t>детей</a:t>
            </a:r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  в ходе поло </a:t>
            </a:r>
            <a:r>
              <a:rPr lang="ru-RU" sz="9600" dirty="0" smtClean="0">
                <a:latin typeface="Arial" panose="020B0604020202020204" pitchFamily="34" charset="0"/>
                <a:cs typeface="Arial" panose="020B0604020202020204" pitchFamily="34" charset="0"/>
              </a:rPr>
              <a:t>ролевой социализации</a:t>
            </a:r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altLang="ru-RU" sz="9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endParaRPr lang="ru-RU" altLang="ru-RU" sz="7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endParaRPr lang="ru-RU" altLang="ru-RU" sz="7400" dirty="0" smtClean="0"/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800" dirty="0" smtClean="0"/>
              <a:t>		</a:t>
            </a:r>
          </a:p>
          <a:p>
            <a:pPr fontAlgn="auto">
              <a:spcAft>
                <a:spcPts val="0"/>
              </a:spcAft>
              <a:defRPr/>
            </a:pPr>
            <a:endParaRPr lang="ru-RU" altLang="ru-RU" dirty="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19632" y="2636912"/>
            <a:ext cx="8180291" cy="3744416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just" fontAlgn="auto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b="1" dirty="0" smtClean="0"/>
              <a:t> 		</a:t>
            </a:r>
            <a:r>
              <a:rPr lang="ru-RU" altLang="ru-RU" sz="3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Гендерные особенности </a:t>
            </a:r>
            <a:r>
              <a:rPr lang="ru-RU" altLang="ru-RU" sz="3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физическом развитии </a:t>
            </a:r>
            <a:r>
              <a:rPr lang="ru-RU" altLang="ru-RU" sz="3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- это обеспечение </a:t>
            </a:r>
            <a:r>
              <a:rPr lang="ru-RU" alt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нормального формирования функций и систем организма, раскрытие способности в становлении мальчиков и девочек через средства и методы физической̆ культуры исходя из биологических, двигательных различий мальчиков и девочек. </a:t>
            </a:r>
            <a:endParaRPr lang="ru-RU" altLang="ru-RU" sz="2800" dirty="0" smtClean="0"/>
          </a:p>
          <a:p>
            <a:pPr fontAlgn="auto">
              <a:spcAft>
                <a:spcPts val="0"/>
              </a:spcAft>
              <a:defRPr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16624426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115616" y="2020543"/>
            <a:ext cx="7820372" cy="352839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fontAlgn="auto">
              <a:spcAft>
                <a:spcPts val="0"/>
              </a:spcAft>
            </a:pPr>
            <a:r>
              <a:rPr lang="ru-RU" sz="4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4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	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46494" y="398109"/>
            <a:ext cx="7498080" cy="1142831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200" b="1" dirty="0" smtClean="0">
                <a:solidFill>
                  <a:srgbClr val="C00000"/>
                </a:solidFill>
              </a:rPr>
              <a:t>Методические </a:t>
            </a:r>
            <a:r>
              <a:rPr lang="ru-RU" altLang="ru-RU" sz="3200" b="1" dirty="0">
                <a:solidFill>
                  <a:srgbClr val="C00000"/>
                </a:solidFill>
              </a:rPr>
              <a:t>приемы для учета половых особенностей дошкольников: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/>
            </a:r>
            <a:br>
              <a:rPr lang="ru-RU" altLang="ru-RU" sz="3200" b="1" dirty="0" smtClean="0">
                <a:solidFill>
                  <a:srgbClr val="C00000"/>
                </a:solidFill>
              </a:rPr>
            </a:br>
            <a:r>
              <a:rPr lang="ru-RU" altLang="ru-RU" sz="2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2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dirty="0" smtClean="0"/>
              <a:t>  </a:t>
            </a:r>
          </a:p>
        </p:txBody>
      </p:sp>
      <p:sp>
        <p:nvSpPr>
          <p:cNvPr id="7" name="Содержимое 2"/>
          <p:cNvSpPr>
            <a:spLocks noGrp="1"/>
          </p:cNvSpPr>
          <p:nvPr>
            <p:ph idx="4294967295"/>
          </p:nvPr>
        </p:nvSpPr>
        <p:spPr>
          <a:xfrm>
            <a:off x="1064989" y="1052736"/>
            <a:ext cx="7921625" cy="5616624"/>
          </a:xfrm>
        </p:spPr>
        <p:txBody>
          <a:bodyPr>
            <a:normAutofit fontScale="85000" lnSpcReduction="20000"/>
          </a:bodyPr>
          <a:lstStyle/>
          <a:p>
            <a:pPr marL="539496" indent="-457200" algn="just">
              <a:buFontTx/>
              <a:buAutoNum type="arabicPeriod"/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Различия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подборе упражнений только для мальчиков или только для 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девочек.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Различия в 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дозировке.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Различия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времени.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Различия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подборе 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оборудования.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Различия в обучении сложным двигательным 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движениям.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Пространственные 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ориентировки.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Распределение ролей в подвижных 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играх.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Различия в требованиях к качеству выполнения 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заданий.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Расстановка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уборка 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снарядов.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Различия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оценке 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деятельности. 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Учет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сензитивных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этапов для формирования и совершенствования двигательных способностей, физических качеств, двигательных навыков и 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умений.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Использование условных обозначений на карточках, пиктограммах для мальчиков и девочек </a:t>
            </a:r>
            <a:endParaRPr lang="ru-RU" alt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9496" indent="-457200" algn="just">
              <a:buFontTx/>
              <a:buAutoNum type="arabicPeriod"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Акцентирование внимания детей на мужские и женские виды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  <a:hlinkClick r:id="rId2" action="ppaction://hlinkfile"/>
              </a:rPr>
              <a:t>спорта.</a:t>
            </a:r>
            <a:endParaRPr lang="ru-RU" alt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 algn="just">
              <a:buNone/>
            </a:pPr>
            <a:endParaRPr lang="ru-RU" alt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5736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Мои рисунки\институтское\j015405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9143999" y="6741368"/>
            <a:ext cx="134087" cy="1166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2773" y="94913"/>
            <a:ext cx="7650480" cy="1139911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600" b="1" dirty="0">
                <a:solidFill>
                  <a:srgbClr val="C00000"/>
                </a:solidFill>
              </a:rPr>
              <a:t>Методические  </a:t>
            </a:r>
            <a:r>
              <a:rPr lang="ru-RU" altLang="ru-RU" sz="3600" b="1" dirty="0" smtClean="0">
                <a:solidFill>
                  <a:srgbClr val="C00000"/>
                </a:solidFill>
              </a:rPr>
              <a:t>приемы используемые в зависимости от состояния здоровья детей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835696" y="836712"/>
            <a:ext cx="5976664" cy="2880320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fontAlgn="auto">
              <a:spcAft>
                <a:spcPts val="0"/>
              </a:spcAft>
            </a:pPr>
            <a:r>
              <a:rPr lang="ru-RU" sz="6000" b="1" dirty="0" smtClean="0">
                <a:ln w="18000">
                  <a:solidFill>
                    <a:srgbClr val="EA157A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8000">
                  <a:solidFill>
                    <a:srgbClr val="EA157A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6000" b="1" dirty="0">
              <a:ln w="18000">
                <a:solidFill>
                  <a:srgbClr val="EA157A">
                    <a:satMod val="140000"/>
                  </a:srgb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563888" y="694846"/>
            <a:ext cx="7498080" cy="839016"/>
          </a:xfrm>
          <a:prstGeom prst="rect">
            <a:avLst/>
          </a:prstGeom>
        </p:spPr>
        <p:txBody>
          <a:bodyPr anchor="ctr">
            <a:normAutofit fontScale="7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fontAlgn="auto">
              <a:spcAft>
                <a:spcPts val="0"/>
              </a:spcAft>
            </a:pPr>
            <a:r>
              <a:rPr lang="ru-RU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14399" y="514099"/>
            <a:ext cx="8229600" cy="720725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fontAlgn="auto">
              <a:spcAft>
                <a:spcPts val="0"/>
              </a:spcAft>
            </a:pPr>
            <a:r>
              <a:rPr lang="ru-RU" alt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altLang="ru-RU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одержимое 2"/>
          <p:cNvSpPr>
            <a:spLocks noGrp="1"/>
          </p:cNvSpPr>
          <p:nvPr>
            <p:ph idx="4294967295"/>
          </p:nvPr>
        </p:nvSpPr>
        <p:spPr>
          <a:xfrm>
            <a:off x="1071538" y="1557438"/>
            <a:ext cx="7892950" cy="4641842"/>
          </a:xfrm>
        </p:spPr>
        <p:txBody>
          <a:bodyPr>
            <a:noAutofit/>
          </a:bodyPr>
          <a:lstStyle/>
          <a:p>
            <a:pPr marL="539496" indent="-457200" algn="just">
              <a:buFontTx/>
              <a:buAutoNum type="arabicPeriod"/>
            </a:pP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Уменьшение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физической нагрузки в процессе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занятий.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Адаптированние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сложных для выполнения упражнений на более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легкие.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Исключение некоторых видов упражнений по медицинским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показаниям.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Наблюдение за состоянием ребенка во время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образовательной деятельности.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Мотивация на улучшение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результатов.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Оказание помощи ребенку во время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упражнений.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Предоставление дополнительного времени для выполнения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заданий.</a:t>
            </a:r>
          </a:p>
          <a:p>
            <a:pPr marL="539496" indent="-457200" algn="just">
              <a:buFontTx/>
              <a:buAutoNum type="arabicPeriod"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Деление детей на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  <a:hlinkClick r:id="rId3" action="ppaction://hlinkfile"/>
              </a:rPr>
              <a:t>подгруппы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alt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6632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348880"/>
            <a:ext cx="7820372" cy="2794678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rgbClr val="002060"/>
                </a:solidFill>
                <a:effectLst/>
                <a:latin typeface="Calibri"/>
              </a:rPr>
              <a:t/>
            </a:r>
            <a:br>
              <a:rPr lang="ru-RU" sz="2000" b="1" i="1" dirty="0">
                <a:solidFill>
                  <a:srgbClr val="002060"/>
                </a:solidFill>
                <a:effectLst/>
                <a:latin typeface="Calibri"/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99592" y="260648"/>
            <a:ext cx="7820372" cy="144016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fontAlgn="auto">
              <a:spcAft>
                <a:spcPts val="0"/>
              </a:spcAft>
            </a:pPr>
            <a:r>
              <a:rPr lang="ru-RU" b="1" dirty="0" smtClean="0">
                <a:ln w="18000">
                  <a:solidFill>
                    <a:srgbClr val="EA157A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rgbClr val="EA157A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rgbClr val="EA157A">
                        <a:satMod val="155000"/>
                      </a:srgbClr>
                    </a:gs>
                    <a:gs pos="100000">
                      <a:srgbClr val="EA157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rgbClr val="EA157A">
                        <a:satMod val="155000"/>
                      </a:srgbClr>
                    </a:gs>
                    <a:gs pos="100000">
                      <a:srgbClr val="EA157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dirty="0">
              <a:ln w="18000">
                <a:solidFill>
                  <a:srgbClr val="EA157A">
                    <a:satMod val="140000"/>
                  </a:srgb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997839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sz="2400" i="1" dirty="0">
              <a:solidFill>
                <a:srgbClr val="002060"/>
              </a:solidFill>
              <a:effectLst>
                <a:glow rad="228600">
                  <a:srgbClr val="9BBB59">
                    <a:satMod val="175000"/>
                    <a:alpha val="40000"/>
                  </a:srgbClr>
                </a:glow>
              </a:effectLst>
              <a:latin typeface="Franklin Gothic Demi Cond" panose="020B0706030402020204" pitchFamily="34" charset="0"/>
              <a:cs typeface="Aharoni" panose="02010803020104030203" pitchFamily="2" charset="-79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4294967295"/>
          </p:nvPr>
        </p:nvSpPr>
        <p:spPr>
          <a:xfrm>
            <a:off x="1043608" y="967381"/>
            <a:ext cx="7848872" cy="5366127"/>
          </a:xfrm>
        </p:spPr>
        <p:txBody>
          <a:bodyPr>
            <a:normAutofit/>
          </a:bodyPr>
          <a:lstStyle/>
          <a:p>
            <a:pPr algn="just">
              <a:buFontTx/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Первую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подгруппу составляют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практически здоровые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дети, имеющие средний и высокий уровень двигательной активности, а также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хорошую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физическую подготовленность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buFontTx/>
              <a:buNone/>
            </a:pPr>
            <a:endParaRPr lang="ru-RU" alt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Tx/>
              <a:buNone/>
            </a:pPr>
            <a:endParaRPr lang="ru-RU" alt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Tx/>
              <a:buNone/>
            </a:pPr>
            <a:r>
              <a:rPr lang="ru-RU" alt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Во </a:t>
            </a:r>
            <a:r>
              <a:rPr lang="ru-RU" alt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вторую группу включаются дети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подготовительной группой здоровья, с низким уровнем двигательной активности и слабой физической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  <a:hlinkClick r:id="rId2" action="ppaction://hlinkfile"/>
              </a:rPr>
              <a:t>подготовленностью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alt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2917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Мои рисунки\институтское\j015405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9143999" y="6741368"/>
            <a:ext cx="134087" cy="1166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7498080" cy="83901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331640" y="488542"/>
            <a:ext cx="743751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defRPr/>
            </a:pPr>
            <a:r>
              <a:rPr lang="ru-RU" altLang="ru-RU" sz="2800" b="1" dirty="0">
                <a:solidFill>
                  <a:srgbClr val="C00000"/>
                </a:solidFill>
              </a:rPr>
              <a:t>Методические  приемы используемые </a:t>
            </a:r>
            <a:r>
              <a:rPr lang="ru-RU" altLang="ru-RU" sz="2800" b="1" dirty="0" smtClean="0">
                <a:solidFill>
                  <a:srgbClr val="C00000"/>
                </a:solidFill>
              </a:rPr>
              <a:t> во время восстановительного периода после перенесенного заболевания</a:t>
            </a:r>
            <a:endParaRPr lang="ru-RU" altLang="ru-RU" sz="2800" kern="0" dirty="0" smtClean="0"/>
          </a:p>
        </p:txBody>
      </p:sp>
      <p:sp>
        <p:nvSpPr>
          <p:cNvPr id="8" name="Google Shape;117;p16"/>
          <p:cNvSpPr txBox="1">
            <a:spLocks/>
          </p:cNvSpPr>
          <p:nvPr/>
        </p:nvSpPr>
        <p:spPr bwMode="auto">
          <a:xfrm>
            <a:off x="1331640" y="2348880"/>
            <a:ext cx="7488832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00" rIns="0" bIns="0"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длительность, объем, интенсивность физической нагрузки снижена;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контроль за состоянием ребенка, после физической нагрузки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большую часть упражнений аэробные и дыхательные гимнастики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исключение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некоторых видов упражнений по медицинским показаниям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оказание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помощи ребенку во время упражнений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предоставление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дополнительного времени для выполнения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  <a:hlinkClick r:id="rId3" action="ppaction://hlinkfile"/>
              </a:rPr>
              <a:t>заданий.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124680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Мои рисунки\институтское\j015405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9143999" y="6741368"/>
            <a:ext cx="134087" cy="1166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7498080" cy="83901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331640" y="488542"/>
            <a:ext cx="743751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defRPr/>
            </a:pPr>
            <a:r>
              <a:rPr lang="ru-RU" altLang="ru-RU" sz="2800" b="1" dirty="0" smtClean="0">
                <a:solidFill>
                  <a:srgbClr val="C00000"/>
                </a:solidFill>
              </a:rPr>
              <a:t>Структура занятий по физическому развитию</a:t>
            </a:r>
            <a:endParaRPr lang="ru-RU" altLang="ru-RU" sz="2800" kern="0" dirty="0" smtClean="0"/>
          </a:p>
        </p:txBody>
      </p:sp>
      <p:sp>
        <p:nvSpPr>
          <p:cNvPr id="8" name="Google Shape;117;p16"/>
          <p:cNvSpPr txBox="1">
            <a:spLocks/>
          </p:cNvSpPr>
          <p:nvPr/>
        </p:nvSpPr>
        <p:spPr bwMode="auto">
          <a:xfrm>
            <a:off x="1280320" y="1700808"/>
            <a:ext cx="7488832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00" rIns="0" bIns="0"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270908"/>
              </p:ext>
            </p:extLst>
          </p:nvPr>
        </p:nvGraphicFramePr>
        <p:xfrm>
          <a:off x="1280320" y="1052736"/>
          <a:ext cx="7540153" cy="54726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0921">
                  <a:extLst>
                    <a:ext uri="{9D8B030D-6E8A-4147-A177-3AD203B41FA5}">
                      <a16:colId xmlns:a16="http://schemas.microsoft.com/office/drawing/2014/main" xmlns="" val="4090680227"/>
                    </a:ext>
                  </a:extLst>
                </a:gridCol>
                <a:gridCol w="1614563">
                  <a:extLst>
                    <a:ext uri="{9D8B030D-6E8A-4147-A177-3AD203B41FA5}">
                      <a16:colId xmlns:a16="http://schemas.microsoft.com/office/drawing/2014/main" xmlns="" val="3490493042"/>
                    </a:ext>
                  </a:extLst>
                </a:gridCol>
                <a:gridCol w="3114388">
                  <a:extLst>
                    <a:ext uri="{9D8B030D-6E8A-4147-A177-3AD203B41FA5}">
                      <a16:colId xmlns:a16="http://schemas.microsoft.com/office/drawing/2014/main" xmlns="" val="2306720173"/>
                    </a:ext>
                  </a:extLst>
                </a:gridCol>
                <a:gridCol w="777856">
                  <a:extLst>
                    <a:ext uri="{9D8B030D-6E8A-4147-A177-3AD203B41FA5}">
                      <a16:colId xmlns:a16="http://schemas.microsoft.com/office/drawing/2014/main" xmlns="" val="1526597701"/>
                    </a:ext>
                  </a:extLst>
                </a:gridCol>
                <a:gridCol w="1742425">
                  <a:extLst>
                    <a:ext uri="{9D8B030D-6E8A-4147-A177-3AD203B41FA5}">
                      <a16:colId xmlns:a16="http://schemas.microsoft.com/office/drawing/2014/main" xmlns="" val="1475284861"/>
                    </a:ext>
                  </a:extLst>
                </a:gridCol>
              </a:tblGrid>
              <a:tr h="78056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дозировка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по времени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примечания</a:t>
                      </a:r>
                      <a:r>
                        <a:rPr lang="ru-RU" sz="900" dirty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extLst>
                  <a:ext uri="{0D108BD9-81ED-4DB2-BD59-A6C34878D82A}">
                    <a16:rowId xmlns:a16="http://schemas.microsoft.com/office/drawing/2014/main" xmlns="" val="1923202295"/>
                  </a:ext>
                </a:extLst>
              </a:tr>
              <a:tr h="1561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Вводная часть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Циклические упражнения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до 5 мин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extLst>
                  <a:ext uri="{0D108BD9-81ED-4DB2-BD59-A6C34878D82A}">
                    <a16:rowId xmlns:a16="http://schemas.microsoft.com/office/drawing/2014/main" xmlns="" val="3420874938"/>
                  </a:ext>
                </a:extLst>
              </a:tr>
              <a:tr h="1561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1.1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Ходьба и ее разновидности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1,5 мин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профилактика плоскостопия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extLst>
                  <a:ext uri="{0D108BD9-81ED-4DB2-BD59-A6C34878D82A}">
                    <a16:rowId xmlns:a16="http://schemas.microsoft.com/office/drawing/2014/main" xmlns="" val="2800723122"/>
                  </a:ext>
                </a:extLst>
              </a:tr>
              <a:tr h="1561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1.2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Бег, и его разновидности, прыжки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 мин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Учет состояния здоровья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extLst>
                  <a:ext uri="{0D108BD9-81ED-4DB2-BD59-A6C34878D82A}">
                    <a16:rowId xmlns:a16="http://schemas.microsoft.com/office/drawing/2014/main" xmlns="" val="1389433191"/>
                  </a:ext>
                </a:extLst>
              </a:tr>
              <a:tr h="1561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1.3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Дыхательные упражнения (обязательно)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1,5 мин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extLst>
                  <a:ext uri="{0D108BD9-81ED-4DB2-BD59-A6C34878D82A}">
                    <a16:rowId xmlns:a16="http://schemas.microsoft.com/office/drawing/2014/main" xmlns="" val="494010145"/>
                  </a:ext>
                </a:extLst>
              </a:tr>
              <a:tr h="156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</a:rPr>
                        <a:t>II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Основная часть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extLst>
                  <a:ext uri="{0D108BD9-81ED-4DB2-BD59-A6C34878D82A}">
                    <a16:rowId xmlns:a16="http://schemas.microsoft.com/office/drawing/2014/main" xmlns="" val="99512451"/>
                  </a:ext>
                </a:extLst>
              </a:tr>
              <a:tr h="15680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2.1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Общеразвивающие упражнения с предметами или без предметов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Ритмическая гимнастика (под музыкальное сопровождение или под бубен) из разного исходного положения:</a:t>
                      </a:r>
                      <a:endParaRPr lang="ru-RU" sz="8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а) шейный отдел, плечевой пояс, мышцы рук;</a:t>
                      </a:r>
                      <a:endParaRPr lang="ru-RU" sz="8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б) мышцы живота и спины, боковые мышцы, профилактика сколиоза;</a:t>
                      </a:r>
                      <a:endParaRPr lang="ru-RU" sz="8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в) мышцы ног, укрепление свода стопы;</a:t>
                      </a:r>
                      <a:endParaRPr lang="ru-RU" sz="8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г) разновидности прыжков;</a:t>
                      </a:r>
                      <a:endParaRPr lang="ru-RU" sz="8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д) дыхательные упражнения (обязательно)</a:t>
                      </a:r>
                      <a:endParaRPr lang="ru-RU" sz="8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 мин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Варианты ОРУ: аэробика, комплекс йоги, стретчинг, корригирующая гимнастика, фитбол-гимнастика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extLst>
                  <a:ext uri="{0D108BD9-81ED-4DB2-BD59-A6C34878D82A}">
                    <a16:rowId xmlns:a16="http://schemas.microsoft.com/office/drawing/2014/main" xmlns="" val="1212623170"/>
                  </a:ext>
                </a:extLst>
              </a:tr>
              <a:tr h="3122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2.2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Основные виды движений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Возможно по подгруппам с учетом гендерной принадлежности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 мин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extLst>
                  <a:ext uri="{0D108BD9-81ED-4DB2-BD59-A6C34878D82A}">
                    <a16:rowId xmlns:a16="http://schemas.microsoft.com/office/drawing/2014/main" xmlns="" val="3492930263"/>
                  </a:ext>
                </a:extLst>
              </a:tr>
              <a:tr h="9380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2.3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Игры высокой и средней подвижности. Игры-соревнования, эстафеты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игры с бегом, прыжками, лазаньем, построением-перестроением  и т.д.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 мин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Учет состояния здоровья, ребенку которому нельзя выполнять определенное упражнение, заменяем на ведущего (судьей) игры, или другое упражнение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extLst>
                  <a:ext uri="{0D108BD9-81ED-4DB2-BD59-A6C34878D82A}">
                    <a16:rowId xmlns:a16="http://schemas.microsoft.com/office/drawing/2014/main" xmlns="" val="1675328135"/>
                  </a:ext>
                </a:extLst>
              </a:tr>
              <a:tr h="1561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</a:rPr>
                        <a:t>III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Заключительная часть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 мин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extLst>
                  <a:ext uri="{0D108BD9-81ED-4DB2-BD59-A6C34878D82A}">
                    <a16:rowId xmlns:a16="http://schemas.microsoft.com/office/drawing/2014/main" xmlns="" val="3017529280"/>
                  </a:ext>
                </a:extLst>
              </a:tr>
              <a:tr h="1561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3.1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Игры малой подвижности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Если необходимо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extLst>
                  <a:ext uri="{0D108BD9-81ED-4DB2-BD59-A6C34878D82A}">
                    <a16:rowId xmlns:a16="http://schemas.microsoft.com/office/drawing/2014/main" xmlns="" val="4029375279"/>
                  </a:ext>
                </a:extLst>
              </a:tr>
              <a:tr h="46840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3.2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Спокойная ходьба с дыхательными упражнениями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 Дыхательная гимнастика по методике А.Н. Стрельниковой, С.М. Бубновского. </a:t>
                      </a:r>
                      <a:endParaRPr lang="ru-RU" sz="8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Релаксация. Упражнения на развитие гибкости.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extLst>
                  <a:ext uri="{0D108BD9-81ED-4DB2-BD59-A6C34878D82A}">
                    <a16:rowId xmlns:a16="http://schemas.microsoft.com/office/drawing/2014/main" xmlns="" val="4125118202"/>
                  </a:ext>
                </a:extLst>
              </a:tr>
              <a:tr h="3122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3.3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Анализ и самоанализ деятельности детей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Хлопаем в ладоши «Спасибо всем за хорошую тренировку!»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7" marR="50977" marT="0" marB="0"/>
                </a:tc>
                <a:extLst>
                  <a:ext uri="{0D108BD9-81ED-4DB2-BD59-A6C34878D82A}">
                    <a16:rowId xmlns:a16="http://schemas.microsoft.com/office/drawing/2014/main" xmlns="" val="953721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35693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Мои рисунки\институтское\j015405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9143999" y="6741368"/>
            <a:ext cx="134087" cy="1166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1412776"/>
            <a:ext cx="752432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«СПАСИБО </a:t>
            </a:r>
            <a:endParaRPr lang="ru-RU" sz="6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</a:p>
          <a:p>
            <a:pPr algn="ctr"/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ВНИМАНИЕ</a:t>
            </a:r>
            <a:r>
              <a:rPr lang="ru-RU" sz="6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6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6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3118660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3025</TotalTime>
  <Words>562</Words>
  <Application>Microsoft Office PowerPoint</Application>
  <PresentationFormat>Экран (4:3)</PresentationFormat>
  <Paragraphs>135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  «Организация процесса физического воспитания и проведение мероприятий по физической культуре в зависимости от пола, возраста и состояния здоровья»     </vt:lpstr>
      <vt:lpstr>Способы организации процесса физического воспитания в зависимости от индивидуальных особенностей детей</vt:lpstr>
      <vt:lpstr>   </vt:lpstr>
      <vt:lpstr>Методические приемы для учета половых особенностей дошкольников:    </vt:lpstr>
      <vt:lpstr>Методические  приемы используемые в зависимости от состояния здоровья детей</vt:lpstr>
      <vt:lpstr>   </vt:lpstr>
      <vt:lpstr> 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241</cp:revision>
  <dcterms:created xsi:type="dcterms:W3CDTF">2009-11-12T14:49:09Z</dcterms:created>
  <dcterms:modified xsi:type="dcterms:W3CDTF">2021-11-23T19:37:20Z</dcterms:modified>
</cp:coreProperties>
</file>